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53"/>
  </p:notesMasterIdLst>
  <p:sldIdLst>
    <p:sldId id="281" r:id="rId3"/>
    <p:sldId id="302" r:id="rId4"/>
    <p:sldId id="344" r:id="rId5"/>
    <p:sldId id="306" r:id="rId6"/>
    <p:sldId id="307" r:id="rId7"/>
    <p:sldId id="345" r:id="rId8"/>
    <p:sldId id="346" r:id="rId9"/>
    <p:sldId id="310" r:id="rId10"/>
    <p:sldId id="311" r:id="rId11"/>
    <p:sldId id="347" r:id="rId12"/>
    <p:sldId id="314" r:id="rId13"/>
    <p:sldId id="317" r:id="rId14"/>
    <p:sldId id="348" r:id="rId15"/>
    <p:sldId id="349" r:id="rId16"/>
    <p:sldId id="350" r:id="rId17"/>
    <p:sldId id="351" r:id="rId18"/>
    <p:sldId id="318" r:id="rId19"/>
    <p:sldId id="319" r:id="rId20"/>
    <p:sldId id="323" r:id="rId21"/>
    <p:sldId id="320" r:id="rId22"/>
    <p:sldId id="324" r:id="rId23"/>
    <p:sldId id="308" r:id="rId24"/>
    <p:sldId id="321" r:id="rId25"/>
    <p:sldId id="325" r:id="rId26"/>
    <p:sldId id="326" r:id="rId27"/>
    <p:sldId id="332" r:id="rId28"/>
    <p:sldId id="333" r:id="rId29"/>
    <p:sldId id="334" r:id="rId30"/>
    <p:sldId id="335" r:id="rId31"/>
    <p:sldId id="336" r:id="rId32"/>
    <p:sldId id="338" r:id="rId33"/>
    <p:sldId id="339" r:id="rId34"/>
    <p:sldId id="343" r:id="rId35"/>
    <p:sldId id="340" r:id="rId36"/>
    <p:sldId id="341" r:id="rId37"/>
    <p:sldId id="342" r:id="rId38"/>
    <p:sldId id="289" r:id="rId39"/>
    <p:sldId id="290" r:id="rId40"/>
    <p:sldId id="291" r:id="rId41"/>
    <p:sldId id="293" r:id="rId42"/>
    <p:sldId id="292" r:id="rId43"/>
    <p:sldId id="303" r:id="rId44"/>
    <p:sldId id="304" r:id="rId45"/>
    <p:sldId id="294" r:id="rId46"/>
    <p:sldId id="305" r:id="rId47"/>
    <p:sldId id="296" r:id="rId48"/>
    <p:sldId id="300" r:id="rId49"/>
    <p:sldId id="297" r:id="rId50"/>
    <p:sldId id="287" r:id="rId51"/>
    <p:sldId id="276" r:id="rId5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0"/>
    <p:restoredTop sz="94686"/>
  </p:normalViewPr>
  <p:slideViewPr>
    <p:cSldViewPr snapToGrid="0" snapToObjects="1">
      <p:cViewPr varScale="1">
        <p:scale>
          <a:sx n="101" d="100"/>
          <a:sy n="101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4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0"/>
            <a:ext cx="12192000" cy="6858000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977667" y="3406331"/>
            <a:ext cx="4106700" cy="85017"/>
            <a:chOff x="1000228" y="3406331"/>
            <a:chExt cx="4106700" cy="85017"/>
          </a:xfrm>
        </p:grpSpPr>
        <p:sp>
          <p:nvSpPr>
            <p:cNvPr id="5" name="Rectángulo 4"/>
            <p:cNvSpPr/>
            <p:nvPr userDrawn="1"/>
          </p:nvSpPr>
          <p:spPr>
            <a:xfrm>
              <a:off x="1000228" y="3406331"/>
              <a:ext cx="1368900" cy="85017"/>
            </a:xfrm>
            <a:prstGeom prst="rect">
              <a:avLst/>
            </a:prstGeom>
            <a:solidFill>
              <a:srgbClr val="BF0000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 userDrawn="1"/>
          </p:nvSpPr>
          <p:spPr>
            <a:xfrm>
              <a:off x="2369128" y="3406331"/>
              <a:ext cx="1368900" cy="85017"/>
            </a:xfrm>
            <a:prstGeom prst="rect">
              <a:avLst/>
            </a:prstGeom>
            <a:solidFill>
              <a:srgbClr val="F67E1A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 userDrawn="1"/>
          </p:nvSpPr>
          <p:spPr>
            <a:xfrm>
              <a:off x="3738028" y="3406331"/>
              <a:ext cx="1368900" cy="85017"/>
            </a:xfrm>
            <a:prstGeom prst="rect">
              <a:avLst/>
            </a:prstGeom>
            <a:solidFill>
              <a:schemeClr val="accent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1353312" y="2503487"/>
            <a:ext cx="9253728" cy="1006475"/>
          </a:xfrm>
        </p:spPr>
        <p:txBody>
          <a:bodyPr>
            <a:noAutofit/>
          </a:bodyPr>
          <a:lstStyle/>
          <a:p>
            <a:r>
              <a:rPr lang="es-ES" sz="6600" b="1" dirty="0">
                <a:latin typeface="metafors" panose="00000500000000000000" pitchFamily="2" charset="0"/>
              </a:rPr>
              <a:t>TechDay#6 – Docker &amp; Spring Boot</a:t>
            </a: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Abril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 dirty="0" err="1">
                  <a:latin typeface="metafors" charset="0"/>
                  <a:ea typeface="metafors" charset="0"/>
                  <a:cs typeface="metafors" charset="0"/>
                </a:rPr>
                <a:t>AutoConfigurador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498947" y="1504183"/>
            <a:ext cx="5621935" cy="415716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AutoConfigurator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submódulo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 Boot que tiene por objetivo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reducir la configuración de Spring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NO definir un fichero de configuración XML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Ninguna o una mínima configuración por anotaciones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starter saben que beans “iniciales” son necesarios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Son los encargados de disparar la autoconfiguración</a:t>
            </a:r>
          </a:p>
          <a:p>
            <a:pPr marL="742680" marR="0" lvl="2" indent="-28548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42680" algn="l"/>
                <a:tab pos="1657080" algn="l"/>
                <a:tab pos="2571480" algn="l"/>
                <a:tab pos="3485879" algn="l"/>
                <a:tab pos="4400280" algn="l"/>
                <a:tab pos="5314680" algn="l"/>
                <a:tab pos="6229079" algn="l"/>
                <a:tab pos="7143479" algn="l"/>
                <a:tab pos="8057880" algn="l"/>
                <a:tab pos="8972280" algn="l"/>
                <a:tab pos="9886680" algn="l"/>
                <a:tab pos="1080108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Propone realizar toda la configuración de Spring basada en Java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Utilización de la anotación @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6717596" y="1524347"/>
            <a:ext cx="50762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aplicación basada en Spring MVC  requiere definir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views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view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resolvers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etc.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usará el starter adecuado : “spring-boot-starter-web”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 dicho starter los elementos requeridos por Spring MVC serán configurados automáticamente</a:t>
            </a:r>
          </a:p>
        </p:txBody>
      </p:sp>
      <p:sp>
        <p:nvSpPr>
          <p:cNvPr id="11" name="Rectángulo 1"/>
          <p:cNvSpPr/>
          <p:nvPr/>
        </p:nvSpPr>
        <p:spPr>
          <a:xfrm>
            <a:off x="6120882" y="5049780"/>
            <a:ext cx="5896068" cy="16333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Importante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La gran mayoría de las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críticas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recibe el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 están relacionadas con la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cantidad de código relacionado con configuración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requiere el desarrollo de cualquier aplicación basada en este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Problema de configuración : XML y Anotaciones</a:t>
            </a:r>
          </a:p>
        </p:txBody>
      </p:sp>
      <p:pic>
        <p:nvPicPr>
          <p:cNvPr id="12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455416" y="4666104"/>
            <a:ext cx="682560" cy="6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93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3639936" cy="1988171"/>
            <a:chOff x="956268" y="1011061"/>
            <a:chExt cx="1585764" cy="187355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Configuración basada en Java</a:t>
              </a:r>
            </a:p>
          </p:txBody>
        </p:sp>
      </p:grpSp>
      <p:sp>
        <p:nvSpPr>
          <p:cNvPr id="11" name="Text Box 1"/>
          <p:cNvSpPr/>
          <p:nvPr/>
        </p:nvSpPr>
        <p:spPr>
          <a:xfrm>
            <a:off x="1368000" y="2369376"/>
            <a:ext cx="8712360" cy="157184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Uso de anotaciones :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las clases de configuración de beans -&gt; También se registra como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los beans implicados en una configuración -&gt; Permite darles nombre</a:t>
            </a: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134568" y="4486392"/>
            <a:ext cx="977759" cy="1114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2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344024" cy="1015304"/>
            <a:chOff x="956268" y="1011061"/>
            <a:chExt cx="1585764" cy="95677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89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Clase de Configuración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3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80360" y="1697111"/>
            <a:ext cx="704880" cy="70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"/>
          <p:cNvSpPr/>
          <p:nvPr/>
        </p:nvSpPr>
        <p:spPr>
          <a:xfrm>
            <a:off x="1204560" y="1891152"/>
            <a:ext cx="8713800" cy="41263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AcmeConfiguration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AccountDaoInMemoryImpl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new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AccountDaoInMemoryImpl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//Incluir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aqui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las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depedencias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del DAO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return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new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//Incluir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aqui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las dependencias del Servicio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service.setAccountDao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return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345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1" name="Text Box 1"/>
          <p:cNvSpPr/>
          <p:nvPr/>
        </p:nvSpPr>
        <p:spPr>
          <a:xfrm>
            <a:off x="822961" y="1614440"/>
            <a:ext cx="5213945" cy="483427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Anotación que permite activar todas las opciones de configuración automática de una aplicación 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Utilizada en las aplicaciones basadas en Spring </a:t>
            </a:r>
            <a:r>
              <a:rPr lang="es-ES" altLang="es-ES" i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Boot</a:t>
            </a:r>
            <a:endParaRPr lang="es-ES" altLang="es-ES" i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Configuración de Spring en base a las dependencias JAR que tiene añadidas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</a:t>
            </a:r>
            <a:r>
              <a:rPr lang="es-ES" altLang="es-ES" i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</a:t>
            </a: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-</a:t>
            </a:r>
            <a:r>
              <a:rPr lang="es-ES" altLang="es-ES" i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boot</a:t>
            </a: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-starter-web añade Spring MVC y </a:t>
            </a:r>
            <a:r>
              <a:rPr lang="es-ES" altLang="es-ES" i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Tomcat</a:t>
            </a: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-&gt; Realiza su configuración</a:t>
            </a:r>
          </a:p>
          <a:p>
            <a:pPr>
              <a:spcBef>
                <a:spcPct val="0"/>
              </a:spcBef>
              <a:defRPr/>
            </a:pPr>
            <a:endParaRPr lang="es-ES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 de estas configuraciones vienen dadas principalmente por el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classpath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por el uso de un fichero de configuración específico :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endParaRPr lang="es-ES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pueden desactivar partes de la configuración mediante el parámetro :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exclude</a:t>
            </a:r>
            <a:endParaRPr lang="es-ES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endParaRPr lang="es-ES" altLang="es-ES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29728" y="873902"/>
            <a:ext cx="4051416" cy="640043"/>
            <a:chOff x="956268" y="1011061"/>
            <a:chExt cx="1585764" cy="603143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43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Anotación @</a:t>
              </a:r>
              <a:r>
                <a:rPr lang="es-ES" altLang="es-ES" sz="2400" b="1" dirty="0" err="1">
                  <a:latin typeface="metafors" charset="0"/>
                  <a:ea typeface="metafors" charset="0"/>
                  <a:cs typeface="metafors" charset="0"/>
                </a:rPr>
                <a:t>EnableAutoConfiguration</a:t>
              </a:r>
              <a:endParaRPr lang="es-ES_tradnl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7" name="Text Box 1"/>
          <p:cNvSpPr/>
          <p:nvPr/>
        </p:nvSpPr>
        <p:spPr>
          <a:xfrm>
            <a:off x="6447977" y="1657976"/>
            <a:ext cx="5411232" cy="54190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puede ver un informe de la autoconfiguración realizada si se ejecuta en modo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debug</a:t>
            </a:r>
            <a:endParaRPr lang="es-ES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endParaRPr lang="es-ES" alt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coloca en la clase principal y define la base de “paquetes de búsqueda”</a:t>
            </a:r>
          </a:p>
          <a:p>
            <a:pPr marL="742950" lvl="1" indent="-28575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tener que configurar </a:t>
            </a:r>
            <a:r>
              <a:rPr lang="es-ES" altLang="es-ES" i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basePackage</a:t>
            </a:r>
            <a:r>
              <a:rPr lang="es-ES" altLang="es-ES" i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@</a:t>
            </a:r>
            <a:r>
              <a:rPr lang="es-ES" altLang="es-ES" i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ComponentScan</a:t>
            </a:r>
            <a:endParaRPr lang="es-ES" altLang="es-ES" i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endParaRPr lang="es-ES" alt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>
              <a:spcBef>
                <a:spcPct val="0"/>
              </a:spcBef>
              <a:defRPr/>
            </a:pPr>
            <a:endParaRPr lang="es-ES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	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	</a:t>
            </a:r>
            <a:r>
              <a:rPr lang="es-ES" sz="2400" dirty="0">
                <a:solidFill>
                  <a:srgbClr val="FF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dirty="0" err="1">
                <a:solidFill>
                  <a:srgbClr val="FF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EnableAutoConfiguration</a:t>
            </a:r>
            <a:endParaRPr lang="es-ES" sz="2400" dirty="0">
              <a:solidFill>
                <a:srgbClr val="FF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spcBef>
                <a:spcPct val="0"/>
              </a:spcBef>
              <a:defRPr/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	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public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class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{</a:t>
            </a:r>
          </a:p>
          <a:p>
            <a:pPr>
              <a:spcBef>
                <a:spcPct val="0"/>
              </a:spcBef>
              <a:defRPr/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		…</a:t>
            </a:r>
          </a:p>
          <a:p>
            <a:pPr>
              <a:spcBef>
                <a:spcPct val="0"/>
              </a:spcBef>
              <a:defRPr/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	}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9545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1" name="Text Box 1"/>
          <p:cNvSpPr/>
          <p:nvPr/>
        </p:nvSpPr>
        <p:spPr>
          <a:xfrm>
            <a:off x="1249128" y="1574062"/>
            <a:ext cx="8326440" cy="51420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la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configuración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basada en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anotaciones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Esta anotación a nivel de clase hace que Spring Boot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AutoConfigurator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añada todas las anotaciones requeridas sobre la clase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ByteCode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Definición oficial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@SpringBootApplication = @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+ @ComponentScan + @EnableAutoConfiguration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@Target(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=TYPE)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Retention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=RUNTIME)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Documented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Inherited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@EnableAutoConfiguration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@ComponentScan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@interface SpringBootApplication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“alias” para poder personalizar los atributos de las anotaciones que lo componen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9728" y="873901"/>
            <a:ext cx="4051416" cy="640042"/>
            <a:chOff x="956268" y="1011061"/>
            <a:chExt cx="1585764" cy="603143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49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Anotación @SpringBootApplication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5" name="6 Rectángulo redondeado"/>
          <p:cNvSpPr/>
          <p:nvPr/>
        </p:nvSpPr>
        <p:spPr>
          <a:xfrm>
            <a:off x="4904516" y="4520447"/>
            <a:ext cx="4861080" cy="1273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@SpringBootApplication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public class Application 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public static void main(String[] args) 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	SpringApplication.run(Application.class, args);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}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}</a:t>
            </a:r>
          </a:p>
        </p:txBody>
      </p:sp>
      <p:pic>
        <p:nvPicPr>
          <p:cNvPr id="16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735" y="3863347"/>
            <a:ext cx="1731963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06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915356" y="1482552"/>
            <a:ext cx="8850240" cy="47111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 de las configuraciones de los elementos de Spring Boot vienen dadas principalmente por el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classpath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por el uso de un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específico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Externalización de configuración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ficheros se suelen localizar en el área de recursos de un proyecto (Por ejemplo :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src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main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resources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basado en propiedades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Suele ser el sistema por defecto -&gt;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Clásica estructura : clave – valor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Ubicación determinada : classpath, 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basado en YAML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Formato de serialización de datos que simplifica XML –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También se le conoce como YML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 el fichero por defecto :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application.yml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8" name="6 Rectángulo redondeado"/>
          <p:cNvSpPr/>
          <p:nvPr/>
        </p:nvSpPr>
        <p:spPr>
          <a:xfrm>
            <a:off x="7180316" y="3515677"/>
            <a:ext cx="3481387" cy="2519363"/>
          </a:xfrm>
          <a:prstGeom prst="roundRect">
            <a:avLst/>
          </a:prstGeom>
          <a:solidFill>
            <a:srgbClr val="FFFF99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/>
          <a:lstStyle/>
          <a:p>
            <a:pPr defTabSz="8515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 b="1" kern="0" dirty="0">
                <a:solidFill>
                  <a:prstClr val="black"/>
                </a:solidFill>
                <a:latin typeface="Calibri"/>
              </a:rPr>
              <a:t>Orden de </a:t>
            </a:r>
            <a:r>
              <a:rPr lang="es-ES" sz="1100" b="1" kern="0" dirty="0" err="1">
                <a:solidFill>
                  <a:prstClr val="black"/>
                </a:solidFill>
                <a:latin typeface="Calibri"/>
              </a:rPr>
              <a:t>sobreescritura</a:t>
            </a:r>
            <a:r>
              <a:rPr lang="es-ES" sz="1100" b="1" kern="0" dirty="0">
                <a:solidFill>
                  <a:prstClr val="black"/>
                </a:solidFill>
                <a:latin typeface="Calibri"/>
              </a:rPr>
              <a:t> de valores</a:t>
            </a:r>
            <a:endParaRPr lang="es-ES" sz="1400" b="1" kern="0" dirty="0">
              <a:solidFill>
                <a:prstClr val="black"/>
              </a:solidFill>
              <a:latin typeface="Calibri"/>
            </a:endParaRP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Argumentos línea de comandos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Propiedades SPRING_APPLICATION_JSON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Atributos JNDI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Propiedades sistema Java 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Variables entorno OS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Valores </a:t>
            </a: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random</a:t>
            </a:r>
            <a:r>
              <a:rPr lang="es-ES" sz="1100" kern="0" dirty="0">
                <a:solidFill>
                  <a:prstClr val="black"/>
                </a:solidFill>
                <a:latin typeface="Calibri"/>
              </a:rPr>
              <a:t>: </a:t>
            </a: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RandomValuePropertySource</a:t>
            </a:r>
            <a:endParaRPr lang="es-ES" sz="1100" kern="0" dirty="0">
              <a:solidFill>
                <a:prstClr val="black"/>
              </a:solidFill>
              <a:latin typeface="Calibri"/>
            </a:endParaRP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Properties</a:t>
            </a:r>
            <a:r>
              <a:rPr lang="es-ES" sz="1100" kern="0" dirty="0">
                <a:solidFill>
                  <a:prstClr val="black"/>
                </a:solidFill>
                <a:latin typeface="Calibri"/>
              </a:rPr>
              <a:t> específico-perfil externo al JAR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Properties</a:t>
            </a:r>
            <a:r>
              <a:rPr lang="es-ES" sz="1100" kern="0" dirty="0">
                <a:solidFill>
                  <a:prstClr val="black"/>
                </a:solidFill>
                <a:latin typeface="Calibri"/>
              </a:rPr>
              <a:t> específico-perfil interno al JAR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Properties</a:t>
            </a:r>
            <a:r>
              <a:rPr lang="es-ES" sz="1100" kern="0" dirty="0">
                <a:solidFill>
                  <a:prstClr val="black"/>
                </a:solidFill>
                <a:latin typeface="Calibri"/>
              </a:rPr>
              <a:t> específico externo al JAR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Properties</a:t>
            </a:r>
            <a:r>
              <a:rPr lang="es-ES" sz="1100" kern="0" dirty="0">
                <a:solidFill>
                  <a:prstClr val="black"/>
                </a:solidFill>
                <a:latin typeface="Calibri"/>
              </a:rPr>
              <a:t> específico interno al JAR</a:t>
            </a: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>
                <a:solidFill>
                  <a:prstClr val="black"/>
                </a:solidFill>
                <a:latin typeface="Calibri"/>
              </a:rPr>
              <a:t>@</a:t>
            </a: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PropertySource</a:t>
            </a:r>
            <a:r>
              <a:rPr lang="es-ES" sz="1100" kern="0" dirty="0">
                <a:solidFill>
                  <a:prstClr val="black"/>
                </a:solidFill>
                <a:latin typeface="Calibri"/>
              </a:rPr>
              <a:t> en @</a:t>
            </a: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Configuration</a:t>
            </a:r>
            <a:endParaRPr lang="es-ES" sz="1100" kern="0" dirty="0">
              <a:solidFill>
                <a:prstClr val="black"/>
              </a:solidFill>
              <a:latin typeface="Calibri"/>
            </a:endParaRP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s-ES" sz="1100" kern="0" dirty="0" err="1">
                <a:solidFill>
                  <a:prstClr val="black"/>
                </a:solidFill>
                <a:latin typeface="Calibri"/>
              </a:rPr>
              <a:t>SpringApplication.setDefaultProperties</a:t>
            </a:r>
            <a:endParaRPr lang="es-ES" sz="1100" kern="0" dirty="0">
              <a:solidFill>
                <a:prstClr val="black"/>
              </a:solidFill>
              <a:latin typeface="Calibri"/>
            </a:endParaRP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s-ES" sz="1100" kern="0" dirty="0">
              <a:solidFill>
                <a:prstClr val="black"/>
              </a:solidFill>
              <a:latin typeface="Calibri"/>
            </a:endParaRPr>
          </a:p>
          <a:p>
            <a:pPr marL="342900" indent="-342900" defTabSz="851533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s-ES" sz="1369" kern="0" dirty="0">
              <a:solidFill>
                <a:prstClr val="black"/>
              </a:solidFill>
              <a:latin typeface="Calibri"/>
            </a:endParaRPr>
          </a:p>
          <a:p>
            <a:pPr defTabSz="8515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1369" kern="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53" y="3283902"/>
            <a:ext cx="7286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04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1481" y="1341228"/>
            <a:ext cx="54388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Variables de Entorno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Argumentos de la JVM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de  variable con el tipo de entorno : -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DtargetPlatform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Maven :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mvn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spring-boot:run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-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Drun.jvmArguments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='-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Dserver.port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=8081'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recuperará mediante el uso de la anotación @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haciendo referencia al argumento : @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(“${param1}”)</a:t>
            </a:r>
          </a:p>
          <a:p>
            <a:pPr indent="-285480"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</a:t>
            </a:r>
          </a:p>
          <a:p>
            <a:pPr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Argumentos de línea de comandos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indica en la ejecución de la aplicación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java –jar &lt;aplicación&gt;.jar –param1=“test”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recuperará mediante el uso de la anotación @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haciendo referencia al argumento : @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(“${param1}”)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6430671" y="1561441"/>
            <a:ext cx="5568497" cy="47214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s-ES" altLang="es-ES" sz="2000" b="1" dirty="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s-ES" altLang="es-ES" sz="1400" dirty="0">
              <a:solidFill>
                <a:srgbClr val="000000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  <a:p>
            <a:pPr marL="171450" indent="-171450"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ES" sz="1400" b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Argumento Línea de comandos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r>
              <a:rPr lang="es-ES" altLang="es-ES" sz="1400" b="1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		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java -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jar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ejemplo.jar --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spring.application.json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='{“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username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":“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admin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"}‘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endParaRPr lang="es-ES" altLang="es-ES" sz="1200" i="1" dirty="0">
              <a:solidFill>
                <a:srgbClr val="000000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  <a:p>
            <a:pPr marL="171450" indent="-171450"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ES" sz="1400" b="1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SPRING_APPLICATION_JSON 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r>
              <a:rPr lang="es-ES" alt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		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SPRING_APPLICATION_JSON='{“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datasource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":{“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username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":“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admin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"}}' java -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jar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ejemplo.jar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endParaRPr lang="es-ES" altLang="es-ES" sz="1200" i="1" dirty="0">
              <a:solidFill>
                <a:srgbClr val="000000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  <a:p>
            <a:pPr marL="171450" indent="-171450"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ES" sz="1400" b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Variable del sistema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r>
              <a:rPr lang="es-ES" altLang="es-ES" sz="1200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		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java -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Dspring.application.json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='{“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username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":“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admin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"}' -</a:t>
            </a:r>
            <a:r>
              <a:rPr lang="es-ES" sz="12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jar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ejemplo.jar</a:t>
            </a:r>
          </a:p>
          <a:p>
            <a:pPr marL="171450" indent="-171450"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s-ES" altLang="es-ES" sz="1200" b="1" dirty="0">
              <a:solidFill>
                <a:srgbClr val="000000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  <a:p>
            <a:pPr marL="171450" indent="-171450">
              <a:spcBef>
                <a:spcPts val="80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ES" altLang="es-ES" sz="1400" b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RandomValuePropertySource</a:t>
            </a:r>
            <a:r>
              <a:rPr lang="es-ES" altLang="es-ES" sz="1400" b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 </a:t>
            </a:r>
            <a:r>
              <a:rPr lang="es-ES" altLang="es-ES" sz="1400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(</a:t>
            </a:r>
            <a:r>
              <a:rPr lang="es-ES" alt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application.properties</a:t>
            </a:r>
            <a:r>
              <a:rPr lang="es-ES" altLang="es-ES" sz="1400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)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r>
              <a:rPr lang="es-ES" altLang="es-ES" sz="1200" b="1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		</a:t>
            </a:r>
            <a:r>
              <a:rPr lang="es-ES" sz="11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ejemplo.password</a:t>
            </a:r>
            <a:r>
              <a:rPr lang="es-ES" sz="11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=${</a:t>
            </a:r>
            <a:r>
              <a:rPr lang="es-ES" sz="1100" i="1" dirty="0" err="1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random.value</a:t>
            </a:r>
            <a:r>
              <a:rPr lang="es-ES" sz="11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}</a:t>
            </a: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r>
              <a:rPr lang="es-ES" altLang="es-ES" sz="1400" b="1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		</a:t>
            </a:r>
            <a:r>
              <a:rPr lang="es-ES" sz="1200" i="1" dirty="0">
                <a:solidFill>
                  <a:srgbClr val="000000"/>
                </a:solidFill>
                <a:latin typeface="Arial" panose="020B0604020202020204" pitchFamily="34" charset="0"/>
                <a:cs typeface="Lucida Sans Unicode" panose="020B0602030504020204" pitchFamily="34" charset="0"/>
              </a:rPr>
              <a:t>ejemplo.id=${random.int(15)}</a:t>
            </a:r>
            <a:endParaRPr lang="es-ES" altLang="es-ES" sz="1400" i="1" dirty="0">
              <a:solidFill>
                <a:srgbClr val="000000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  <a:p>
            <a:pPr>
              <a:spcBef>
                <a:spcPts val="800"/>
              </a:spcBef>
              <a:buClr>
                <a:srgbClr val="000000"/>
              </a:buClr>
              <a:buSzPct val="100000"/>
              <a:defRPr/>
            </a:pPr>
            <a:endParaRPr lang="es-ES" altLang="es-ES" sz="1200" i="1" dirty="0">
              <a:solidFill>
                <a:srgbClr val="000000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3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014840" cy="2304438"/>
            <a:chOff x="956268" y="1011061"/>
            <a:chExt cx="1585764" cy="2304438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Anotación @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ConfigurationProperties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40080" y="1986702"/>
            <a:ext cx="998336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Anotación que permite configurar los beans automáticamente con las propiedades de configuración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le puede indicar un tipo de propiedades en concreto mediante el parámetro : </a:t>
            </a:r>
            <a:r>
              <a:rPr lang="es-ES" sz="2400" dirty="0" err="1">
                <a:solidFill>
                  <a:srgbClr val="00B05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prefix</a:t>
            </a:r>
            <a:endParaRPr lang="es-ES" sz="2400" dirty="0">
              <a:solidFill>
                <a:srgbClr val="00B05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ConfigurationProperties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100" i="1" dirty="0" err="1"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prefix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=“datasource”)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DataSourceSetting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@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NotNull</a:t>
            </a: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private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String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1" name="6 Rectángulo redondeado"/>
          <p:cNvSpPr/>
          <p:nvPr/>
        </p:nvSpPr>
        <p:spPr>
          <a:xfrm>
            <a:off x="6338376" y="2827296"/>
            <a:ext cx="3738600" cy="1104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application.properties</a:t>
            </a:r>
            <a:endParaRPr lang="es-ES" sz="13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datasource.jndi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=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java:comp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/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env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/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miDatasource</a:t>
            </a:r>
            <a:endParaRPr lang="es-ES" sz="13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datasource.user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=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admin</a:t>
            </a:r>
            <a:endParaRPr lang="es-ES" sz="13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…</a:t>
            </a:r>
          </a:p>
        </p:txBody>
      </p:sp>
      <p:sp>
        <p:nvSpPr>
          <p:cNvPr id="12" name="6 Rectángulo redondeado"/>
          <p:cNvSpPr/>
          <p:nvPr/>
        </p:nvSpPr>
        <p:spPr>
          <a:xfrm>
            <a:off x="6338376" y="4059216"/>
            <a:ext cx="3751200" cy="1104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application.yml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jndi:java:comp/env/miDatasource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user:admin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…</a:t>
            </a:r>
          </a:p>
        </p:txBody>
      </p:sp>
      <p:sp>
        <p:nvSpPr>
          <p:cNvPr id="15" name="Rectángulo 1"/>
          <p:cNvSpPr/>
          <p:nvPr/>
        </p:nvSpPr>
        <p:spPr>
          <a:xfrm>
            <a:off x="1726344" y="5368248"/>
            <a:ext cx="6852217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Importante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Existen propiedades especificas para hacer referencia al fichero de configuración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spring.config.name : Identifica el nombre del fichero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spring.config.location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la ubicación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Orden de búsqueda : classpath: ,classpath:/config,file:,file:config/,…</a:t>
            </a:r>
          </a:p>
        </p:txBody>
      </p:sp>
      <p:pic>
        <p:nvPicPr>
          <p:cNvPr id="16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85320" y="5233752"/>
            <a:ext cx="68256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9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384" y="1188146"/>
            <a:ext cx="110276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función del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entorno de ejecución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 pueden necesitar unos beans u otros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clásico ejemplo de este aspecto es la definición de un : datasource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La definición de este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suele ser diferente en DEV y PRO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DEV suele hacer referencias a bases de datos embebidas (Por ejemplo : H2)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PRO suele hacer referencias a recursos JNDI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buena práctica para esto suele venir dada por la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creación de ficheros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 configuración diferentes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son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específicos del entorno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Por ejemplo : datasource-dev.xml y datasource-pro.xml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Para Spring Boot ocurre los mismo con su fichero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Utilizará la convención : application-{profile}.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perfil por defecto se considera : default</a:t>
            </a: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56329" y="1745505"/>
            <a:ext cx="1962360" cy="146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47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384" y="1188146"/>
            <a:ext cx="110276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Soluciones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Disponer de ficheros INDEPENDIENTES de configuración específicos de cada entorno</a:t>
            </a:r>
          </a:p>
          <a:p>
            <a:pPr marL="0" lvl="2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application-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dev.properties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application-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prod.properties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Disponer de una configuración de ficheros parametrizable según el entorno :</a:t>
            </a:r>
          </a:p>
          <a:p>
            <a:pPr marL="0" lvl="2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:application-{profile}.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Requiere establecer el parámetro en la JVM : -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Dspring.profiles.active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=&lt;VALOR&gt;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Invocación mediante la propiedad de Spring :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con la propiedad -&gt; Ejemplo : --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dev,hsqldb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Línea de comandos -&gt; Ejemplo --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dev,hsqldb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56329" y="4772169"/>
            <a:ext cx="1962360" cy="146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17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21" idx="4"/>
          </p:cNvCxnSpPr>
          <p:nvPr/>
        </p:nvCxnSpPr>
        <p:spPr>
          <a:xfrm>
            <a:off x="1479148" y="2378845"/>
            <a:ext cx="12370" cy="18778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2090200"/>
            <a:ext cx="4799446" cy="584775"/>
            <a:chOff x="1921016" y="2035336"/>
            <a:chExt cx="4799446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4458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Spring Boot (30 min.)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692347"/>
            <a:ext cx="5331044" cy="584775"/>
            <a:chOff x="1921615" y="2637483"/>
            <a:chExt cx="5331044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9904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Desarrollo de un servicio con Spring Boot.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872821"/>
            <a:ext cx="9552554" cy="584775"/>
            <a:chOff x="1930430" y="3817957"/>
            <a:chExt cx="9552554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9220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Encapsulación y ejecución del servicio desarrollado en un contenedor Docker.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309753"/>
            <a:ext cx="4216957" cy="584775"/>
            <a:chOff x="1921615" y="2637483"/>
            <a:chExt cx="421695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3876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Introducción a Docker (30 min.)</a:t>
              </a: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15412"/>
            <a:ext cx="9738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permite el uso de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Placeholders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Dentro del fichero de propiedades Utilizando propiedades de maven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proporciona soporte para ayudar a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establecer perfiles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los beans declarados en los fichero XML y Anotaciones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Ficheros XML : Utilización de la etiqueta &lt;beans&gt; con el atributo profile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Anotaciones : Uso de la anotación @Profile()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Utilización de la clase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ConfigurableEnvironment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 habitual es aplicar perfiles sobre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Component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Propiedad “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” en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6966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15412"/>
            <a:ext cx="97383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System.getProperty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")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&lt;beans </a:t>
            </a:r>
            <a:r>
              <a:rPr lang="es-E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profile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prod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&lt;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org.springframework.jndi.JndiObjectFactoryBean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jndiName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java:comp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env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jdbc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/DS" /&gt;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&lt;/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&gt;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&lt;/beans&gt;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n-U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@Bean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n-U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@Profile("dev")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n-U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 Example example() {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n-U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…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fr-FR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ConfigurableEnvironment</a:t>
            </a:r>
            <a:r>
              <a:rPr lang="fr-FR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fr-FR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environment</a:t>
            </a:r>
            <a:r>
              <a:rPr lang="fr-FR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</a:t>
            </a:r>
            <a:r>
              <a:rPr lang="fr-FR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applicationContext.getEnvironment</a:t>
            </a:r>
            <a:r>
              <a:rPr lang="fr-FR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fr-FR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environment.setActiveProfiles</a:t>
            </a:r>
            <a:r>
              <a:rPr lang="fr-FR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("</a:t>
            </a:r>
            <a:r>
              <a:rPr lang="fr-FR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dev</a:t>
            </a:r>
            <a:r>
              <a:rPr lang="fr-FR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2514090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6328272" cy="3597099"/>
            <a:chOff x="956268" y="1011061"/>
            <a:chExt cx="1585764" cy="3597099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Configuración entorno mediante : </a:t>
              </a:r>
              <a:r>
                <a:rPr lang="es-ES" sz="2800" b="1" dirty="0" err="1">
                  <a:latin typeface="metafors" charset="0"/>
                  <a:ea typeface="metafors" charset="0"/>
                  <a:cs typeface="metafors" charset="0"/>
                </a:rPr>
                <a:t>spring.profiles.active</a:t>
              </a:r>
              <a:endParaRPr lang="es-ES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0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13112" y="1789344"/>
            <a:ext cx="4390920" cy="351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40392" y="2699064"/>
            <a:ext cx="4440240" cy="355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34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3484488" cy="1873551"/>
            <a:chOff x="956268" y="1011061"/>
            <a:chExt cx="1585764" cy="187355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Uso de Perfiles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Text Box 1"/>
          <p:cNvSpPr/>
          <p:nvPr/>
        </p:nvSpPr>
        <p:spPr>
          <a:xfrm>
            <a:off x="1051796" y="1897668"/>
            <a:ext cx="8713800" cy="38186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…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&lt;!-- Configure properties files --&gt;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</a:t>
            </a:r>
            <a:r>
              <a:rPr lang="en-U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context:property-placeholder</a:t>
            </a: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location="classpath*:properties/</a:t>
            </a:r>
            <a:r>
              <a:rPr lang="en-U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database.properties</a:t>
            </a: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ignore-unresolvable="true" order="1"/&gt;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&lt;!-- Configure datasource --&gt;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jee:jndi-lookup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id="</a:t>
            </a:r>
            <a:r>
              <a:rPr lang="es-ES" sz="1100" b="1" i="1" u="none" strike="noStrike" cap="none" baseline="0" dirty="0" err="1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jndi-name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="${database.dataSource.jndi.name}"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&lt;!-- Configure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--&gt;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id=“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transactionManager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="org.springframework.jdbc.datasource.DataSourceTransactionManager"&gt;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ref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&lt;/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&lt;beans profile="</a:t>
            </a:r>
            <a:r>
              <a:rPr lang="es-ES" sz="1100" b="1" i="1" u="none" strike="noStrike" cap="none" baseline="0" dirty="0" err="1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development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id="</a:t>
            </a:r>
            <a:r>
              <a:rPr lang="es-ES" sz="1100" b="1" i="1" u="none" strike="noStrike" cap="none" baseline="0" dirty="0" err="1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</a:t>
            </a:r>
            <a:r>
              <a:rPr lang="es-ES" sz="1100" b="1" i="1" u="none" strike="noStrike" cap="none" baseline="0" dirty="0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org.springframework.jdbc.datasource.DriverManagerDataSource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driverClassName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database.dataSource.driverClassName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url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="${database.dataSource.url}"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username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database.dataSource.username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password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database.dataSource.password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&lt;/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&lt;/beans&gt;</a:t>
            </a:r>
          </a:p>
        </p:txBody>
      </p:sp>
      <p:sp>
        <p:nvSpPr>
          <p:cNvPr id="13" name="Rectángulo 1"/>
          <p:cNvSpPr/>
          <p:nvPr/>
        </p:nvSpPr>
        <p:spPr>
          <a:xfrm>
            <a:off x="2047888" y="5716278"/>
            <a:ext cx="8575560" cy="107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de Configuración Maven: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833399" algn="l"/>
                <a:tab pos="1747799" algn="l"/>
                <a:tab pos="2662200" algn="l"/>
                <a:tab pos="3576600" algn="l"/>
                <a:tab pos="4491000" algn="l"/>
                <a:tab pos="5405400" algn="l"/>
                <a:tab pos="6319800" algn="l"/>
                <a:tab pos="7234200" algn="l"/>
                <a:tab pos="8148600" algn="l"/>
                <a:tab pos="9063000" algn="l"/>
                <a:tab pos="9977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Project -&gt; </a:t>
            </a:r>
            <a:r>
              <a:rPr lang="es-ES" sz="16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833399" algn="l"/>
                <a:tab pos="1747799" algn="l"/>
                <a:tab pos="2662200" algn="l"/>
                <a:tab pos="3576600" algn="l"/>
                <a:tab pos="4491000" algn="l"/>
                <a:tab pos="5405400" algn="l"/>
                <a:tab pos="6319800" algn="l"/>
                <a:tab pos="7234200" algn="l"/>
                <a:tab pos="8148600" algn="l"/>
                <a:tab pos="9063000" algn="l"/>
                <a:tab pos="9977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Seleccionar Maven	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el campo de texto "Active Maven Profiles" introducir : </a:t>
            </a:r>
            <a:r>
              <a:rPr lang="es-ES" sz="16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development</a:t>
            </a:r>
            <a:endParaRPr lang="es-ES" sz="16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3153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24345" y="630754"/>
            <a:ext cx="3749039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703894" y="469506"/>
              <a:ext cx="1996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Servidores Embebidos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311688" y="1874880"/>
            <a:ext cx="1535039" cy="44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18007" y="2492280"/>
            <a:ext cx="1015919" cy="67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48048" y="2336760"/>
            <a:ext cx="1350720" cy="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Box 1"/>
          <p:cNvSpPr/>
          <p:nvPr/>
        </p:nvSpPr>
        <p:spPr>
          <a:xfrm>
            <a:off x="1244123" y="1628712"/>
            <a:ext cx="8850240" cy="459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para el uso de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contenedores embebidos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Tomcat ,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Jetty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o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Undertow</a:t>
            </a: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requiere indicar su uso mediante los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“starters” adecuados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puede adaptar la configuración del servidor embebido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Fichero de configuración : Mediante propiedades (Por ejemplo :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server.port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, etc)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Por defecto escuchan las peticiones HTTP en el puerto 8080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server.port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: Puerto de escucha de las peticiones HTTP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server.address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: Dirección utilizada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server.sesión.timeout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: </a:t>
            </a: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Timeout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de la sesión</a:t>
            </a:r>
          </a:p>
          <a:p>
            <a:pPr marL="1143000" marR="0" lvl="2" indent="-2286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43000" algn="l"/>
                <a:tab pos="2057400" algn="l"/>
                <a:tab pos="2971800" algn="l"/>
                <a:tab pos="3886199" algn="l"/>
                <a:tab pos="4800600" algn="l"/>
                <a:tab pos="5715000" algn="l"/>
                <a:tab pos="6629399" algn="l"/>
                <a:tab pos="7543799" algn="l"/>
                <a:tab pos="8458200" algn="l"/>
                <a:tab pos="9372600" algn="l"/>
                <a:tab pos="10287000" algn="l"/>
                <a:tab pos="11201400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Parámetros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Implementando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EmbeddedServletContainerCustomizer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742680" marR="0" lvl="1" indent="-28548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42680" algn="l"/>
                <a:tab pos="1657080" algn="l"/>
                <a:tab pos="2571480" algn="l"/>
                <a:tab pos="3485879" algn="l"/>
                <a:tab pos="4400280" algn="l"/>
                <a:tab pos="5314680" algn="l"/>
                <a:tab pos="6229079" algn="l"/>
                <a:tab pos="7143479" algn="l"/>
                <a:tab pos="8057880" algn="l"/>
                <a:tab pos="8972280" algn="l"/>
                <a:tab pos="9886680" algn="l"/>
                <a:tab pos="10801080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Programáticamente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7298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728169" y="740482"/>
            <a:ext cx="3559415" cy="1298494"/>
            <a:chOff x="387363" y="371341"/>
            <a:chExt cx="2374071" cy="129849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63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497146" y="469506"/>
              <a:ext cx="2044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Servidores Embebidos</a:t>
              </a:r>
            </a:p>
            <a:p>
              <a:pPr algn="ctr"/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4" name="Text Box 1"/>
          <p:cNvSpPr/>
          <p:nvPr/>
        </p:nvSpPr>
        <p:spPr>
          <a:xfrm>
            <a:off x="755280" y="2150496"/>
            <a:ext cx="8705880" cy="3166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  a diferentes bases de datos en memoria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H2 : www.h2database.com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HSQLDB : http://hsqldb.org/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DERBY : https://db.apache.org/derby/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Importante :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 proporcionan almacenamiento persistente “in-memory”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su uso requiere únicamente incorporar su dependencia “starter”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5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993239" y="2315879"/>
            <a:ext cx="660600" cy="6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82199" y="2993758"/>
            <a:ext cx="1698480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358119" y="2406599"/>
            <a:ext cx="1677959" cy="47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112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Persistencia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8" name="Text Box 1"/>
          <p:cNvSpPr/>
          <p:nvPr/>
        </p:nvSpPr>
        <p:spPr>
          <a:xfrm>
            <a:off x="1375616" y="1867032"/>
            <a:ext cx="8326440" cy="246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  a diferentes tipos de persistencia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su uso se requiere únicamente incorporar su dependencia “starter”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Spring-JDBC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Incluir “starter” : spring-boot-starter-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jdbc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 automáticamente el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JdbcTemplate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Spring-Data-JPA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Incluir “starter” : spring-boot-starter-data-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jpa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Escanea todos los paquetes en busca de las clases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Entity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y los repositorios de Spring Data</a:t>
            </a:r>
          </a:p>
        </p:txBody>
      </p:sp>
    </p:spTree>
    <p:extLst>
      <p:ext uri="{BB962C8B-B14F-4D97-AF65-F5344CB8AC3E}">
        <p14:creationId xmlns:p14="http://schemas.microsoft.com/office/powerpoint/2010/main" val="2560947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Logging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981956" y="1392480"/>
            <a:ext cx="8783640" cy="5054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utiliza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por defecto </a:t>
            </a:r>
            <a:r>
              <a:rPr lang="es-ES" sz="16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Commons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6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el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interno pero facilita utilizar diferentes implementaciones :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Otras implementaciones : Java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Util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, Log4J, Log4J2 ,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Logback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(Opción por defecto si se usan Starter POM)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Por defecto cada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logger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se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para usar la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consola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 salida con posibilidad de utilizar un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fichero opcional de salida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Configurar un fichero de salida con propiedades :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logging.file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o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logging.path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permite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establecer un formato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 Log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Gestión de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niveles de log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Mediante propiedad :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logging.level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.*=&lt;LEVEL&gt; donde LEVEL es : TRACE, DEBUG, INFO, WARN, ERROR, FATAL, OFF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El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root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también puede ser configurado mediante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logging.level.root</a:t>
            </a: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puede ejecutar una aplicación en modo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Ejecutando como parámetro : java –jar ejemplo.jar –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Especificar una propiedad (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application.properties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) :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=true</a:t>
            </a:r>
          </a:p>
          <a:p>
            <a:pPr marL="914400" marR="0" lvl="1" indent="-17172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914400" algn="l"/>
                <a:tab pos="1828800" algn="l"/>
                <a:tab pos="2743200" algn="l"/>
                <a:tab pos="3657599" algn="l"/>
                <a:tab pos="4572000" algn="l"/>
                <a:tab pos="5486400" algn="l"/>
                <a:tab pos="6400799" algn="l"/>
                <a:tab pos="7315199" algn="l"/>
                <a:tab pos="8229600" algn="l"/>
                <a:tab pos="9144000" algn="l"/>
                <a:tab pos="10058400" algn="l"/>
                <a:tab pos="10972800" algn="l"/>
              </a:tabLst>
            </a:pP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0668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Logging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1400" y="1011061"/>
            <a:ext cx="5020681" cy="603143"/>
            <a:chOff x="956268" y="1011061"/>
            <a:chExt cx="1618183" cy="603143"/>
          </a:xfrm>
        </p:grpSpPr>
        <p:pic>
          <p:nvPicPr>
            <p:cNvPr id="8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9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Personalización de la configuración de log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75491"/>
              </p:ext>
            </p:extLst>
          </p:nvPr>
        </p:nvGraphicFramePr>
        <p:xfrm>
          <a:off x="1051560" y="1899720"/>
          <a:ext cx="8778240" cy="2377797"/>
        </p:xfrm>
        <a:graphic>
          <a:graphicData uri="http://schemas.openxmlformats.org/drawingml/2006/table">
            <a:tbl>
              <a:tblPr/>
              <a:tblGrid>
                <a:gridCol w="2226600">
                  <a:extLst>
                    <a:ext uri="{9D8B030D-6E8A-4147-A177-3AD203B41FA5}">
                      <a16:colId xmlns:a16="http://schemas.microsoft.com/office/drawing/2014/main" val="351442374"/>
                    </a:ext>
                  </a:extLst>
                </a:gridCol>
                <a:gridCol w="6551640">
                  <a:extLst>
                    <a:ext uri="{9D8B030D-6E8A-4147-A177-3AD203B41FA5}">
                      <a16:colId xmlns:a16="http://schemas.microsoft.com/office/drawing/2014/main" val="2885319765"/>
                    </a:ext>
                  </a:extLst>
                </a:gridCol>
              </a:tblGrid>
              <a:tr h="36611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800" b="1" i="0" u="none" strike="noStrike" cap="none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Logging</a:t>
                      </a:r>
                      <a:endParaRPr lang="es-ES" sz="1800" b="1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  <a:ea typeface="Noto Sans CJK SC Regular" pitchFamily="2"/>
                        <a:cs typeface="Free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8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Personalización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74899"/>
                  </a:ext>
                </a:extLst>
              </a:tr>
              <a:tr h="51803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JDK (Java Util Logging)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Logging.properties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42417"/>
                  </a:ext>
                </a:extLst>
              </a:tr>
              <a:tr h="51803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logback-spring.xml, logback-spring.groovy, logback.xml o logback.groovy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63028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log4j-spring.properties, log4jspring.xml, log4j.properties o log4j.xml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0465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log4j2-spring.xml o log4j2.xml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798255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73084"/>
                  </a:ext>
                </a:extLst>
              </a:tr>
            </a:tbl>
          </a:graphicData>
        </a:graphic>
      </p:graphicFrame>
      <p:sp>
        <p:nvSpPr>
          <p:cNvPr id="12" name="Text Box 1"/>
          <p:cNvSpPr/>
          <p:nvPr/>
        </p:nvSpPr>
        <p:spPr>
          <a:xfrm>
            <a:off x="1157616" y="1565280"/>
            <a:ext cx="8783640" cy="43418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1" i="0" u="none" strike="noStrike" cap="none" baseline="0" dirty="0">
              <a:ln>
                <a:noFill/>
              </a:ln>
              <a:solidFill>
                <a:srgbClr val="898989"/>
              </a:solidFill>
              <a:latin typeface="Arial" pitchFamily="34"/>
              <a:ea typeface="Arial" pitchFamily="34"/>
              <a:cs typeface="Arial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recomienda siempre que se pueda usar las variantes que contienen –spring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Nota : Si se usan las ubicaciones estándar de las configuraciones, Spring no puede tener el control completo sobre el log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Existen ciertas propiedades de Spring que han sido convertidas a propiedades del sistema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Por ejemplo :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logging.file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-&gt; LOG_FILE</a:t>
            </a:r>
          </a:p>
        </p:txBody>
      </p:sp>
      <p:sp>
        <p:nvSpPr>
          <p:cNvPr id="13" name="Rectángulo 1"/>
          <p:cNvSpPr/>
          <p:nvPr/>
        </p:nvSpPr>
        <p:spPr>
          <a:xfrm>
            <a:off x="1699344" y="6057072"/>
            <a:ext cx="8277479" cy="71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Importante: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Activar el modo “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 cuando se ejecuta una aplicación Spring Boot -&gt; java -jar &lt;nombre&gt;.jar --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Especificar la propiedad :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=true en el fichero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4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635544" y="5563512"/>
            <a:ext cx="682560" cy="6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32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Seguridad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287576" y="2365488"/>
            <a:ext cx="8920080" cy="200272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endParaRPr lang="es-ES" sz="12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Seguridad básica HTTP para todos los “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endpoints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Ignorar acceso a localizaciones de recursos estáticos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Proporcionar </a:t>
            </a:r>
            <a:r>
              <a:rPr lang="es-ES" sz="16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AuthenticationManager</a:t>
            </a:r>
            <a:endParaRPr lang="es-ES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Uso de OAuth2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Securización</a:t>
            </a: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 Actuadores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endParaRPr lang="es-ES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2961" y="1502704"/>
            <a:ext cx="2067168" cy="603143"/>
            <a:chOff x="956268" y="1011061"/>
            <a:chExt cx="161818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Características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51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256223" y="1472661"/>
            <a:ext cx="5622064" cy="458805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</a:t>
            </a: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Boot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el módulo de Spring encargado de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facilitar los desarrollos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Tendencia -&gt; Nuevas aplicaciones desarrolladas en el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mucho los tiempos de desarrollo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Incremente la productividad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Facilitar disponer de funcionalidad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out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-of-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-box dependiente de la naturaleza del proyecto -&gt; Mínimo esfuerzo para usar librerías de terceros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 sólo lo pueden utilizar principiantes de Spring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Aplicaciones </a:t>
            </a: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autónomas (stand-</a:t>
            </a:r>
            <a:r>
              <a:rPr lang="es-PE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alone</a:t>
            </a: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 e industrializadas (</a:t>
            </a:r>
            <a:r>
              <a:rPr lang="es-PE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production</a:t>
            </a: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-grade)</a:t>
            </a:r>
            <a:endParaRPr lang="es-ES" altLang="es-ES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</a:t>
            </a: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una herramienta de </a:t>
            </a:r>
            <a:r>
              <a:rPr lang="es-PE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prototipado</a:t>
            </a:r>
            <a:endParaRPr lang="es-PE" alt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 crea arquetipos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Facilita la creación de un fichero de configuración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0" name="Text Box 1"/>
          <p:cNvSpPr/>
          <p:nvPr/>
        </p:nvSpPr>
        <p:spPr>
          <a:xfrm>
            <a:off x="6261207" y="1480416"/>
            <a:ext cx="5588671" cy="351083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la </a:t>
            </a:r>
            <a:r>
              <a:rPr lang="es-PE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ejecución</a:t>
            </a: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aplicaciones 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JAR : java -</a:t>
            </a:r>
            <a:r>
              <a:rPr lang="es-PE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jar</a:t>
            </a: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 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-&gt; “Script de Spring”</a:t>
            </a:r>
            <a:endParaRPr lang="es-PE" altLang="es-ES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WAR tradicionales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una serie de características </a:t>
            </a:r>
            <a:r>
              <a:rPr lang="es-PE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 funcionales </a:t>
            </a: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comunes a la gran mayoría de proyectos 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Seguridad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Servidores Embebidos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Métricas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Seguridad</a:t>
            </a:r>
          </a:p>
          <a:p>
            <a:pPr lvl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Etc.</a:t>
            </a: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311" y="5383004"/>
            <a:ext cx="5076434" cy="10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Seguridad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379016" y="1880856"/>
            <a:ext cx="8920080" cy="271061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1" i="0" u="none" strike="noStrike" cap="none" baseline="0" dirty="0">
              <a:ln>
                <a:noFill/>
              </a:ln>
              <a:solidFill>
                <a:srgbClr val="898989"/>
              </a:solidFill>
              <a:latin typeface="Arial" pitchFamily="34"/>
              <a:ea typeface="Arial" pitchFamily="34"/>
              <a:cs typeface="Arial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Security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es el módulo de Spring encargado de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proporcionar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a las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aplicaciones web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multiusuario que utilizan Spring sus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requerimientos de seguridad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 soporte a los servicios de autenticación y autorización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Ready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-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-use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2960" y="1502704"/>
            <a:ext cx="3913631" cy="1011776"/>
            <a:chOff x="956268" y="1011061"/>
            <a:chExt cx="161818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6181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Integración con Spring Security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1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700552" y="3759594"/>
            <a:ext cx="1152720" cy="115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028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Testing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269288" y="1487664"/>
            <a:ext cx="8920080" cy="4659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 para test unitarios y de integración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su uso se requiere únicamente incorporar su dependencia “starter” :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spring-boot-starter-test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Esta dependencia incluye las dependencias :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Test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JUnit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Hamcrest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Mockito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utilizará @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SpringApplicationConfiguratión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como alternativa a @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ContextConfiguration</a:t>
            </a: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Así quedará configurado para mantener las características de Spring Boot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test de integración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Uso de anotación 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IntegrationTest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que permite levantar la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apliación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para escuchar en los puertos por defecto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pueden configurar los puertos para que no estén ocupados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Uso de la clases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TestRestTemplate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que es una subclase de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RestTemlate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3444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Testing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606896" y="2687847"/>
            <a:ext cx="8713800" cy="17565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RunWith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(SpringJUnit4ClassRunner.class)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SpringApplicationConfiguration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AcmeConfiguration.class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)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WebIntegrationTest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({"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server.port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=0", "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management.port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=0"})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 class 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ExampleIntegrationTest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   ...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7203" y="1011061"/>
            <a:ext cx="4119934" cy="603143"/>
            <a:chOff x="1031713" y="1011061"/>
            <a:chExt cx="1510319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89772" y="1068730"/>
              <a:ext cx="1394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configuración vía Java</a:t>
              </a:r>
            </a:p>
          </p:txBody>
        </p:sp>
      </p:grpSp>
      <p:pic>
        <p:nvPicPr>
          <p:cNvPr id="11" name="Imagen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20671" y="1982967"/>
            <a:ext cx="704880" cy="70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493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Actuator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631" y="1456773"/>
            <a:ext cx="8888738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7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Actuator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22961" y="836324"/>
            <a:ext cx="1536191" cy="603143"/>
            <a:chOff x="956268" y="1011061"/>
            <a:chExt cx="1618183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latin typeface="metafors" charset="0"/>
                  <a:ea typeface="metafors" charset="0"/>
                  <a:cs typeface="metafors" charset="0"/>
                </a:rPr>
                <a:t>Endpoints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Text Box 1"/>
          <p:cNvSpPr/>
          <p:nvPr/>
        </p:nvSpPr>
        <p:spPr>
          <a:xfrm>
            <a:off x="1137888" y="1231751"/>
            <a:ext cx="8326440" cy="47419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Permiten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monitorizar la aplicación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y en algunos casos incluso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interactuar con ella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por defecto proporciona muchos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endpoint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, pero estos también se pueden ampliar -&gt; Incorporar propios (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custom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Algunos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Endpoints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health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Muestra información sobre la salud de la aplicación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info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Muestra información arbitraria de la aplicación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metrics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Muestra información de métricas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/trace :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Muestra información de seguimiento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shutdown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Permite tirar la aplicación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….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Existen muchos más en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la documentación oficial</a:t>
            </a:r>
          </a:p>
        </p:txBody>
      </p:sp>
      <p:pic>
        <p:nvPicPr>
          <p:cNvPr id="13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93281" y="5140009"/>
            <a:ext cx="2853000" cy="117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930001" y="2375928"/>
            <a:ext cx="836640" cy="83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819121" y="3266569"/>
            <a:ext cx="1058760" cy="9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5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920641" y="4130209"/>
            <a:ext cx="903240" cy="105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97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Initializr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694944" y="1343952"/>
            <a:ext cx="7812576" cy="1017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1" i="0" u="none" strike="noStrike" cap="none" baseline="0" dirty="0">
              <a:ln>
                <a:noFill/>
              </a:ln>
              <a:solidFill>
                <a:srgbClr val="898989"/>
              </a:solidFill>
              <a:latin typeface="Arial" pitchFamily="34"/>
              <a:ea typeface="Arial" pitchFamily="34"/>
              <a:cs typeface="Arial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Lucida Sans Unicode" pitchFamily="34"/>
                <a:cs typeface="Lucida Sans Unicode" pitchFamily="34"/>
              </a:rPr>
              <a:t>URL :</a:t>
            </a:r>
            <a:r>
              <a:rPr lang="es-ES" sz="20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20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Lucida Sans Unicode" pitchFamily="34"/>
                <a:cs typeface="Lucida Sans Unicode" pitchFamily="34"/>
              </a:rPr>
              <a:t>http://start.spring.io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239632" y="2523096"/>
            <a:ext cx="4330440" cy="2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965032" y="3674015"/>
            <a:ext cx="4246560" cy="288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254512" y="3231216"/>
            <a:ext cx="1887480" cy="188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echa derecha 4"/>
          <p:cNvSpPr/>
          <p:nvPr/>
        </p:nvSpPr>
        <p:spPr>
          <a:xfrm>
            <a:off x="7678151" y="4082256"/>
            <a:ext cx="576360" cy="476280"/>
          </a:xfrm>
          <a:custGeom>
            <a:avLst>
              <a:gd name="f0" fmla="val 12674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79646"/>
          </a:solidFill>
          <a:ln w="25560" cap="sq">
            <a:solidFill>
              <a:srgbClr val="B66D31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cap="none" baseline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1080" y="941491"/>
            <a:ext cx="4910327" cy="603143"/>
            <a:chOff x="956268" y="1011061"/>
            <a:chExt cx="1618183" cy="603143"/>
          </a:xfrm>
        </p:grpSpPr>
        <p:pic>
          <p:nvPicPr>
            <p:cNvPr id="17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8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Spring Boot Initializr con Web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582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814863" cy="1298494"/>
            <a:chOff x="497145" y="371341"/>
            <a:chExt cx="2374071" cy="129849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Configuración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037304" y="2107152"/>
            <a:ext cx="8707320" cy="292605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IDE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Lanzar como una aplicación Java la clase : Application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Maven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Directa :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mvn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spring-boot:run</a:t>
            </a: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8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JAR (</a:t>
            </a:r>
            <a:r>
              <a:rPr lang="es-ES" sz="18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requiere crear un JAR ejecutable)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  Plugin de empaquetado que sea compatible con Spring Boot : spring-boot-maven-plugin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java –jar target/&lt;ejemplo&gt;-0.0.1-SNAPSHOT.jar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481" y="1113112"/>
            <a:ext cx="2488968" cy="603143"/>
            <a:chOff x="956268" y="1011061"/>
            <a:chExt cx="161818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Tipos de ejecución</a:t>
              </a:r>
            </a:p>
          </p:txBody>
        </p:sp>
      </p:grpSp>
      <p:sp>
        <p:nvSpPr>
          <p:cNvPr id="11" name="Rectángulo 1"/>
          <p:cNvSpPr/>
          <p:nvPr/>
        </p:nvSpPr>
        <p:spPr>
          <a:xfrm>
            <a:off x="2258928" y="5351760"/>
            <a:ext cx="8277119" cy="1310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Importante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Java NO proporciona ninguna forma estándar para cargar archivos JAR anidados.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Esto es un problema si se quiere construir la aplicación de forma “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autocontenida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Concepto “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uber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 (El más grande) jar : Un único archivo con todas las clases y todos los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JARs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necesarios</a:t>
            </a:r>
          </a:p>
        </p:txBody>
      </p:sp>
      <p:pic>
        <p:nvPicPr>
          <p:cNvPr id="12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56527" y="5143680"/>
            <a:ext cx="68292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485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070" b="9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8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87264"/>
            <a:ext cx="10160522" cy="5283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685704"/>
            <a:ext cx="6309359" cy="813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9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99965"/>
            <a:ext cx="10160522" cy="5258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0" y="778079"/>
            <a:ext cx="8561130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244208" cy="603143"/>
            <a:chOff x="956268" y="1011061"/>
            <a:chExt cx="1585764" cy="603143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Objetivos</a:t>
              </a:r>
            </a:p>
          </p:txBody>
        </p:sp>
      </p:grpSp>
      <p:sp>
        <p:nvSpPr>
          <p:cNvPr id="31" name="Text Box 1"/>
          <p:cNvSpPr/>
          <p:nvPr/>
        </p:nvSpPr>
        <p:spPr>
          <a:xfrm>
            <a:off x="735552" y="1641888"/>
            <a:ext cx="8785080" cy="37878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los tiempos de desarrollos, test unitarios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/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integración y facilita el desarrollo de aplicaciones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listas para ejecutarse en producción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Nota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Reduce mucho los tiempos respecto a hacerlo de forma “tradicional” con el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Spring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la configuración “completa” con ficheros XML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Mantiene el uso de anotaciones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escribir muchas declaraciones de importación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valores predeterminados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Etc.</a:t>
            </a:r>
          </a:p>
        </p:txBody>
      </p:sp>
      <p:pic>
        <p:nvPicPr>
          <p:cNvPr id="32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16880" y="3351600"/>
            <a:ext cx="1552319" cy="14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9 Rectángulo redondeado"/>
          <p:cNvSpPr/>
          <p:nvPr/>
        </p:nvSpPr>
        <p:spPr>
          <a:xfrm>
            <a:off x="9465839" y="4831200"/>
            <a:ext cx="1708129" cy="8535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Configuración de aplicaciones “</a:t>
            </a:r>
            <a:r>
              <a:rPr lang="es-ES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legacy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”</a:t>
            </a:r>
          </a:p>
        </p:txBody>
      </p:sp>
      <p:pic>
        <p:nvPicPr>
          <p:cNvPr id="34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86440" y="3370680"/>
            <a:ext cx="1590480" cy="13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9 Rectángulo redondeado"/>
          <p:cNvSpPr/>
          <p:nvPr/>
        </p:nvSpPr>
        <p:spPr>
          <a:xfrm>
            <a:off x="7776720" y="4831199"/>
            <a:ext cx="1600200" cy="8535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Principal Queja de Spring : Excesiva Configuración XML</a:t>
            </a:r>
          </a:p>
        </p:txBody>
      </p:sp>
      <p:sp>
        <p:nvSpPr>
          <p:cNvPr id="36" name="Rectángulo 1"/>
          <p:cNvSpPr/>
          <p:nvPr/>
        </p:nvSpPr>
        <p:spPr>
          <a:xfrm>
            <a:off x="1649952" y="5753088"/>
            <a:ext cx="8424720" cy="1017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Problema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Requiere MUCHO TIEMPO y es muy COSTOSO el convertir aplicaciones heredadas a Spring Boot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aconseja utilizar con aplicaciones nuevas</a:t>
            </a:r>
          </a:p>
        </p:txBody>
      </p:sp>
      <p:pic>
        <p:nvPicPr>
          <p:cNvPr id="37" name="Imagen 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700343" y="5684759"/>
            <a:ext cx="68292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543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045" y="726319"/>
            <a:ext cx="2294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Linux Containers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939" y="1936112"/>
            <a:ext cx="61084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metafors" panose="00000500000000000000" pitchFamily="2" charset="0"/>
              </a:rPr>
              <a:t>Docker is based on </a:t>
            </a:r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(Linux Containers) which allows</a:t>
            </a:r>
          </a:p>
          <a:p>
            <a:pPr algn="ctr"/>
            <a:r>
              <a:rPr lang="en-GB" sz="2800" dirty="0">
                <a:latin typeface="metafors" panose="00000500000000000000" pitchFamily="2" charset="0"/>
              </a:rPr>
              <a:t>it to isolate containers from each other.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use mainly two </a:t>
            </a:r>
            <a:r>
              <a:rPr lang="en-GB" sz="2800" b="1" dirty="0">
                <a:latin typeface="metafors" panose="00000500000000000000" pitchFamily="2" charset="0"/>
              </a:rPr>
              <a:t>Linux Kernel</a:t>
            </a:r>
            <a:r>
              <a:rPr lang="en-GB" sz="2800" dirty="0">
                <a:latin typeface="metafors" panose="00000500000000000000" pitchFamily="2" charset="0"/>
              </a:rPr>
              <a:t> features to achieve it :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Namespaces (Isolation of resources)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metafors" panose="00000500000000000000" pitchFamily="2" charset="0"/>
              </a:rPr>
              <a:t>Cgroups</a:t>
            </a:r>
            <a:r>
              <a:rPr lang="en-GB" sz="2800" dirty="0">
                <a:latin typeface="metafors" panose="00000500000000000000" pitchFamily="2" charset="0"/>
              </a:rPr>
              <a:t> (Isolation of resource usage, as CPU/RAM)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577" y="1990725"/>
            <a:ext cx="5347907" cy="436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96128"/>
            <a:ext cx="1551432" cy="11635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5" y="571162"/>
            <a:ext cx="2900956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5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4" y="2114549"/>
            <a:ext cx="3738622" cy="335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2114548"/>
            <a:ext cx="3747609" cy="335992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545957"/>
            <a:ext cx="4823901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3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552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 (II)</a:t>
            </a: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5" y="545957"/>
            <a:ext cx="5046405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495" y="1770174"/>
            <a:ext cx="1067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share resources with the host OS, which makes them an order of  magnitude more efficient.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495" y="2525992"/>
            <a:ext cx="6626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can be started and stopped in a fraction of a second.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0495" y="3281810"/>
            <a:ext cx="11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Applications running in containers incur little to no overhead to applications running natively on the host OS.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0495" y="4037629"/>
            <a:ext cx="1124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The portability of containers has the potential to eliminate a whole class of bugs caused by subtle changes in the running environment and missing libraries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59879" y="5322152"/>
            <a:ext cx="6748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etafors" panose="00000500000000000000" pitchFamily="2" charset="0"/>
              </a:rPr>
              <a:t>—it could even put an end to the age-old developer refrain of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“but it works on my local machine!”</a:t>
            </a:r>
          </a:p>
        </p:txBody>
      </p:sp>
    </p:spTree>
    <p:extLst>
      <p:ext uri="{BB962C8B-B14F-4D97-AF65-F5344CB8AC3E}">
        <p14:creationId xmlns:p14="http://schemas.microsoft.com/office/powerpoint/2010/main" val="319141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600" b="1" dirty="0">
              <a:latin typeface="metafors" panose="00000500000000000000" pitchFamily="2" charset="0"/>
            </a:endParaRP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" y="602069"/>
            <a:ext cx="3953368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2207" y="1965725"/>
            <a:ext cx="111012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Build once…(finally) run anywhere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 clean, safe and portable runtime environment for your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No worries about missing dependencies, packages and other pain points during subsequent deployments.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Automate testing, integration, packaging…anything you can script.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Cheap, zero-penalty containers to deploy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Instant replay and reset of image snapshots.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495" y="781758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metafors" panose="00000500000000000000" pitchFamily="2" charset="0"/>
              </a:rPr>
              <a:t>WHY DO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154649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95" y="1707803"/>
            <a:ext cx="10160522" cy="44769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" y="702206"/>
            <a:ext cx="3491505" cy="8134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8734" y="793742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atin typeface="metafors" panose="00000500000000000000" pitchFamily="2" charset="0"/>
              </a:rPr>
              <a:t>Dockerized</a:t>
            </a:r>
            <a:r>
              <a:rPr lang="en-GB" sz="3600" b="1" dirty="0">
                <a:latin typeface="metafors" panose="00000500000000000000" pitchFamily="2" charset="0"/>
              </a:rPr>
              <a:t> ecosystem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7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0" y="1070959"/>
            <a:ext cx="7658100" cy="563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095" y="482750"/>
            <a:ext cx="3180610" cy="813477"/>
            <a:chOff x="166095" y="702206"/>
            <a:chExt cx="3180610" cy="813477"/>
          </a:xfrm>
        </p:grpSpPr>
        <p:pic>
          <p:nvPicPr>
            <p:cNvPr id="7" name="Imagen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5" y="702206"/>
              <a:ext cx="3180610" cy="81347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78734" y="793742"/>
              <a:ext cx="255550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b="1" dirty="0">
                  <a:latin typeface="metafors" panose="00000500000000000000" pitchFamily="2" charset="0"/>
                </a:rPr>
                <a:t>Docker Ecosystem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901184" y="685704"/>
            <a:ext cx="1865376" cy="1572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4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423987"/>
            <a:ext cx="9915525" cy="5267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5361" y="667226"/>
            <a:ext cx="3291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The Docker Architecture</a:t>
            </a: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" y="610510"/>
            <a:ext cx="4147586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2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7343" y="1992046"/>
            <a:ext cx="9668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An image is built from a Dockerfile. A file describing how the image is supposed to behave, what it extends from,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8328" y="755488"/>
            <a:ext cx="340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Anatomy of a Dockerfile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78" y="3022353"/>
            <a:ext cx="6753225" cy="332422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671914"/>
            <a:ext cx="4112955" cy="813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2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036" y="863084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How images get built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36" y="760164"/>
            <a:ext cx="8128704" cy="609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16" y="764784"/>
            <a:ext cx="8128704" cy="609652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" y="760164"/>
            <a:ext cx="3257120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3664"/>
            <a:ext cx="8815709" cy="6758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916272" y="1554983"/>
            <a:ext cx="7989984" cy="415716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Al eliminar ciertas actividades “muy pesadas” facilita en cierta manera los desarrollos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centrarse más en la implementación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compilación, control de dependencias, despliegue, 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ciertas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facilidades de integración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Ecosistema Spring : Spring Security, Spring JDBC, Spring ORM, Spring Data, etc.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Testing</a:t>
            </a: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JMS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NoSQL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Redis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MongoDB,Solr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ElasticSearch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Plantillas :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Thymeleaf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, etc.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</a:t>
            </a:r>
          </a:p>
        </p:txBody>
      </p:sp>
      <p:pic>
        <p:nvPicPr>
          <p:cNvPr id="18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798256" y="4274496"/>
            <a:ext cx="2276639" cy="175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9 Rectángulo redondeado"/>
          <p:cNvSpPr/>
          <p:nvPr/>
        </p:nvSpPr>
        <p:spPr>
          <a:xfrm>
            <a:off x="8789112" y="6054336"/>
            <a:ext cx="2285783" cy="69393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“Pensamos menos pero no por ello es más fácil”</a:t>
            </a:r>
          </a:p>
        </p:txBody>
      </p:sp>
    </p:spTree>
    <p:extLst>
      <p:ext uri="{BB962C8B-B14F-4D97-AF65-F5344CB8AC3E}">
        <p14:creationId xmlns:p14="http://schemas.microsoft.com/office/powerpoint/2010/main" val="432823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21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Conceptos Generales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734400" y="1582992"/>
            <a:ext cx="8772480" cy="563449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Conocimientos “básicos” de Spring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requiere tener claros los siguientes conceptos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Inyección de dependencias (DI)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Contenedor de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IoC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ApplicationContext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Autowiring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Configuración : XML , Anotaciones y Java</a:t>
            </a:r>
          </a:p>
          <a:p>
            <a:pPr marL="0" marR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872" y="2282849"/>
            <a:ext cx="6901636" cy="44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0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Starters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734400" y="1582992"/>
            <a:ext cx="7043024" cy="71118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Normalmente tenemos que definir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muchas dependencias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nuestras aplicaciones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Tarea muy pesada para el desarrollador -&gt;Labor de CSI para descubrir las “cosas raras”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Incrementa el tamaño de los ficheros de configuración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starter o inicializadores se encargan principalmente de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combinar un grupo de dependencias comunes/afines en dependencias individuales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Pueden ser utilizadas con herramientas de construcción automáticas como : Maven o Gradle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Objetivo :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Agrega varias dependencias en una única dependencia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la lista de dependencias de un proyecto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9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85" y="5279691"/>
            <a:ext cx="1759832" cy="122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33" y="5199796"/>
            <a:ext cx="1905995" cy="138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0 CuadroTexto"/>
          <p:cNvSpPr txBox="1">
            <a:spLocks noChangeArrowheads="1"/>
          </p:cNvSpPr>
          <p:nvPr/>
        </p:nvSpPr>
        <p:spPr bwMode="auto">
          <a:xfrm>
            <a:off x="8994775" y="5817650"/>
            <a:ext cx="146685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99536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defTabSz="851533">
              <a:defRPr/>
            </a:pPr>
            <a:r>
              <a:rPr lang="es-ES" altLang="es-ES" sz="154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</a:p>
        </p:txBody>
      </p:sp>
      <p:pic>
        <p:nvPicPr>
          <p:cNvPr id="14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33" y="1582993"/>
            <a:ext cx="3797412" cy="18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634" y="3698141"/>
            <a:ext cx="2973131" cy="117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53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875144" cy="1011776"/>
            <a:chOff x="956268" y="1011061"/>
            <a:chExt cx="1585764" cy="1011776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Lista de Starter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6805"/>
              </p:ext>
            </p:extLst>
          </p:nvPr>
        </p:nvGraphicFramePr>
        <p:xfrm>
          <a:off x="1569168" y="1919736"/>
          <a:ext cx="8886960" cy="4398118"/>
        </p:xfrm>
        <a:graphic>
          <a:graphicData uri="http://schemas.openxmlformats.org/drawingml/2006/table">
            <a:tbl>
              <a:tblPr/>
              <a:tblGrid>
                <a:gridCol w="2335320">
                  <a:extLst>
                    <a:ext uri="{9D8B030D-6E8A-4147-A177-3AD203B41FA5}">
                      <a16:colId xmlns:a16="http://schemas.microsoft.com/office/drawing/2014/main" val="3163301895"/>
                    </a:ext>
                  </a:extLst>
                </a:gridCol>
                <a:gridCol w="6551640">
                  <a:extLst>
                    <a:ext uri="{9D8B030D-6E8A-4147-A177-3AD203B41FA5}">
                      <a16:colId xmlns:a16="http://schemas.microsoft.com/office/drawing/2014/main" val="2299915721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Composición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36788"/>
                  </a:ext>
                </a:extLst>
              </a:tr>
              <a:tr h="328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Núcleo de Spring Boot que incluye el soporte a la autoconfiguración, logging y YAML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65394"/>
                  </a:ext>
                </a:extLst>
              </a:tr>
              <a:tr h="32544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</a:t>
                      </a:r>
                      <a:r>
                        <a:rPr lang="es-ES" sz="1200" b="1" i="0" u="none" strike="noStrike" cap="none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actuator</a:t>
                      </a:r>
                      <a:endParaRPr lang="es-ES" sz="1200" b="1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la monitorización y gestión de una aplicación en producción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207210"/>
                  </a:ext>
                </a:extLst>
              </a:tr>
              <a:tr h="3124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Spring Batch e incluye HSQLDB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7207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“Java Persistence API” incluyendo spring-data-jpa, spring-orm y Hibernate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3630"/>
                  </a:ext>
                </a:extLst>
              </a:tr>
              <a:tr h="3222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publica repositorios Spring Data como REST con spring-data-rest-webmvc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13296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spring-boot-starter-jdbc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JDBC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27878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spring-security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76647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full-stack web , Tomcat y spring-mvc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45767"/>
                  </a:ext>
                </a:extLst>
              </a:tr>
              <a:tr h="3585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spring-boot-starter-jetty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servidor Jetty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767053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spring-boot-starter-log4j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logging log4j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03370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logging logback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09221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0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755504" cy="1011776"/>
            <a:chOff x="956268" y="1011061"/>
            <a:chExt cx="1585764" cy="1011776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Lista de Starter : Spring Boot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Providing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5063"/>
              </p:ext>
            </p:extLst>
          </p:nvPr>
        </p:nvGraphicFramePr>
        <p:xfrm>
          <a:off x="1458720" y="2142648"/>
          <a:ext cx="8326440" cy="267084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3533466112"/>
                    </a:ext>
                  </a:extLst>
                </a:gridCol>
                <a:gridCol w="6040440">
                  <a:extLst>
                    <a:ext uri="{9D8B030D-6E8A-4147-A177-3AD203B41FA5}">
                      <a16:colId xmlns:a16="http://schemas.microsoft.com/office/drawing/2014/main" val="2731431688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Composición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957449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spring-boot, spring-boot-autoconfigure, spring-boot-starter-logging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26995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spring-boot-starter-tomcat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tomcat-embed-core, tomcat-embed-logging-juli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317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spring-boot-starter-tomcat,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jackson-databind, spring-web, spring-webmvc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85591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spring-core, spring-batch-core, spring-jdbc, HSQLDB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096054"/>
                  </a:ext>
                </a:extLst>
              </a:tr>
              <a:tr h="6429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spring-bootstarter-jdbc, spring-boot-starteraop, spring-core, Hibernate EntityManager,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spring-orm, spring-data-jpa, springaspects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015818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87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0584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2970</Words>
  <Application>Microsoft Office PowerPoint</Application>
  <PresentationFormat>Widescreen</PresentationFormat>
  <Paragraphs>615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MS PGothic</vt:lpstr>
      <vt:lpstr>Arial</vt:lpstr>
      <vt:lpstr>Arial Black</vt:lpstr>
      <vt:lpstr>Calibri</vt:lpstr>
      <vt:lpstr>Calibri Light</vt:lpstr>
      <vt:lpstr>FreeSans</vt:lpstr>
      <vt:lpstr>Lucida Sans Unicode</vt:lpstr>
      <vt:lpstr>metafors</vt:lpstr>
      <vt:lpstr>Noto Sans CJK SC Regular</vt:lpstr>
      <vt:lpstr>Times New Roman</vt:lpstr>
      <vt:lpstr>Tema de Office</vt:lpstr>
      <vt:lpstr>Slide interior</vt:lpstr>
      <vt:lpstr>TechDay#6 – Docker &amp; 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time!!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María Cornejo Crespo</dc:creator>
  <cp:lastModifiedBy>user</cp:lastModifiedBy>
  <cp:revision>285</cp:revision>
  <dcterms:created xsi:type="dcterms:W3CDTF">2016-10-05T14:14:23Z</dcterms:created>
  <dcterms:modified xsi:type="dcterms:W3CDTF">2017-04-20T13:26:57Z</dcterms:modified>
</cp:coreProperties>
</file>